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535" r:id="rId5"/>
    <p:sldId id="537" r:id="rId6"/>
    <p:sldId id="538" r:id="rId7"/>
    <p:sldId id="540" r:id="rId8"/>
    <p:sldId id="547" r:id="rId9"/>
    <p:sldId id="541" r:id="rId10"/>
    <p:sldId id="542" r:id="rId11"/>
    <p:sldId id="544" r:id="rId12"/>
    <p:sldId id="267" r:id="rId13"/>
    <p:sldId id="527" r:id="rId14"/>
    <p:sldId id="539" r:id="rId15"/>
    <p:sldId id="508" r:id="rId16"/>
    <p:sldId id="545" r:id="rId17"/>
    <p:sldId id="546" r:id="rId18"/>
    <p:sldId id="529" r:id="rId19"/>
    <p:sldId id="530" r:id="rId20"/>
    <p:sldId id="28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0000FF"/>
    <a:srgbClr val="00FF00"/>
    <a:srgbClr val="FF0000"/>
    <a:srgbClr val="BC11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GIF>
</file>

<file path=ppt/media/image4.png>
</file>

<file path=ppt/media/image5.png>
</file>

<file path=ppt/media/image6.jpe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https://en.wikipedia.org/wiki/Otsu%27s_method#:~:text=In%20computer%20vision%20and%20image,two%20classes%2C%20foreground%20and%20background.</a:t>
            </a: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8.GIF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s 3"/>
          <p:cNvSpPr/>
          <p:nvPr/>
        </p:nvSpPr>
        <p:spPr>
          <a:xfrm>
            <a:off x="5515610" y="0"/>
            <a:ext cx="6688455" cy="685736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5" name="Picture 4" descr="Rpi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58195" y="5403215"/>
            <a:ext cx="1052195" cy="1329690"/>
          </a:xfrm>
          <a:prstGeom prst="rect">
            <a:avLst/>
          </a:prstGeom>
        </p:spPr>
      </p:pic>
      <p:sp>
        <p:nvSpPr>
          <p:cNvPr id="6" name="Rectangle 2"/>
          <p:cNvSpPr/>
          <p:nvPr/>
        </p:nvSpPr>
        <p:spPr>
          <a:xfrm>
            <a:off x="5746750" y="1218565"/>
            <a:ext cx="6225540" cy="273812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sz="4800" dirty="0">
                <a:solidFill>
                  <a:schemeClr val="bg1"/>
                </a:solidFill>
              </a:rPr>
              <a:t>Pertemuan 7</a:t>
            </a:r>
            <a:endParaRPr lang="en-US" sz="4800" dirty="0">
              <a:solidFill>
                <a:schemeClr val="bg1"/>
              </a:solidFill>
            </a:endParaRPr>
          </a:p>
          <a:p>
            <a:pPr algn="l"/>
            <a:r>
              <a:rPr lang="en-US" sz="2800" dirty="0">
                <a:solidFill>
                  <a:schemeClr val="bg1"/>
                </a:solidFill>
              </a:rPr>
              <a:t>Image Processing Part 3</a:t>
            </a:r>
            <a:endParaRPr lang="en-US" sz="4800" dirty="0">
              <a:solidFill>
                <a:schemeClr val="bg1"/>
              </a:solidFill>
            </a:endParaRPr>
          </a:p>
          <a:p>
            <a:pPr algn="l"/>
            <a:endParaRPr lang="en-US" sz="2400" dirty="0">
              <a:solidFill>
                <a:schemeClr val="bg1"/>
              </a:solidFill>
            </a:endParaRPr>
          </a:p>
          <a:p>
            <a:pPr algn="l"/>
            <a:r>
              <a:rPr lang="en-US" sz="2400" dirty="0">
                <a:solidFill>
                  <a:schemeClr val="bg1"/>
                </a:solidFill>
              </a:rPr>
              <a:t>Capture Photo from Camera</a:t>
            </a:r>
            <a:endParaRPr lang="en-US" sz="2400" dirty="0">
              <a:solidFill>
                <a:schemeClr val="bg1"/>
              </a:solidFill>
            </a:endParaRPr>
          </a:p>
          <a:p>
            <a:pPr algn="l"/>
            <a:r>
              <a:rPr lang="en-US" sz="2400" dirty="0">
                <a:solidFill>
                  <a:schemeClr val="bg1"/>
                </a:solidFill>
              </a:rPr>
              <a:t>Save Image to Disk</a:t>
            </a:r>
            <a:endParaRPr lang="en-US" sz="2400" dirty="0">
              <a:solidFill>
                <a:schemeClr val="bg1"/>
              </a:solidFill>
            </a:endParaRPr>
          </a:p>
          <a:p>
            <a:pPr algn="l"/>
            <a:r>
              <a:rPr lang="en-US" sz="2400" dirty="0">
                <a:solidFill>
                  <a:schemeClr val="bg1"/>
                </a:solidFill>
              </a:rPr>
              <a:t>Thresholding Otsu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7" name="Picture 6" descr="Rp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075" y="2143125"/>
            <a:ext cx="3683635" cy="228600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259715" y="4791710"/>
            <a:ext cx="427799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4000">
                <a:solidFill>
                  <a:srgbClr val="BC1142"/>
                </a:solidFill>
                <a:latin typeface="Bahnschrift Condensed" panose="020B0502040204020203" charset="0"/>
                <a:cs typeface="Bahnschrift Condensed" panose="020B0502040204020203" charset="0"/>
              </a:rPr>
              <a:t>Belajar </a:t>
            </a:r>
            <a:endParaRPr lang="en-US" sz="4000">
              <a:solidFill>
                <a:srgbClr val="BC1142"/>
              </a:solidFill>
              <a:latin typeface="Bahnschrift Condensed" panose="020B0502040204020203" charset="0"/>
              <a:cs typeface="Bahnschrift Condensed" panose="020B0502040204020203" charset="0"/>
            </a:endParaRPr>
          </a:p>
          <a:p>
            <a:r>
              <a:rPr lang="en-US" sz="4000">
                <a:solidFill>
                  <a:srgbClr val="BC1142"/>
                </a:solidFill>
                <a:latin typeface="Bahnschrift Condensed" panose="020B0502040204020203" charset="0"/>
                <a:cs typeface="Bahnschrift Condensed" panose="020B0502040204020203" charset="0"/>
              </a:rPr>
              <a:t>Image Processing di Raspberry Pi</a:t>
            </a:r>
            <a:endParaRPr lang="en-US" sz="4000">
              <a:solidFill>
                <a:srgbClr val="BC1142"/>
              </a:solidFill>
              <a:latin typeface="Bahnschrift Condensed" panose="020B0502040204020203" charset="0"/>
              <a:cs typeface="Bahnschrift Condensed" panose="020B0502040204020203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" name="Group 5"/>
          <p:cNvGrpSpPr/>
          <p:nvPr/>
        </p:nvGrpSpPr>
        <p:grpSpPr>
          <a:xfrm>
            <a:off x="2752090" y="3049905"/>
            <a:ext cx="6688455" cy="1017905"/>
            <a:chOff x="3364" y="4598"/>
            <a:chExt cx="10533" cy="1603"/>
          </a:xfrm>
        </p:grpSpPr>
        <p:sp>
          <p:nvSpPr>
            <p:cNvPr id="4" name="Rectangles 3"/>
            <p:cNvSpPr/>
            <p:nvPr/>
          </p:nvSpPr>
          <p:spPr>
            <a:xfrm>
              <a:off x="3364" y="4598"/>
              <a:ext cx="10533" cy="1603"/>
            </a:xfrm>
            <a:prstGeom prst="rect">
              <a:avLst/>
            </a:prstGeom>
            <a:solidFill>
              <a:srgbClr val="BC11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" name="Text Box 4"/>
            <p:cNvSpPr txBox="1"/>
            <p:nvPr/>
          </p:nvSpPr>
          <p:spPr>
            <a:xfrm>
              <a:off x="3364" y="4892"/>
              <a:ext cx="1053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sz="3600">
                  <a:solidFill>
                    <a:schemeClr val="bg1"/>
                  </a:solidFill>
                </a:rPr>
                <a:t>Thresholding Otsu</a:t>
              </a:r>
              <a:endParaRPr lang="en-US" sz="3600">
                <a:solidFill>
                  <a:schemeClr val="bg1"/>
                </a:solidFill>
              </a:endParaRPr>
            </a:p>
          </p:txBody>
        </p:sp>
      </p:grpSp>
      <p:pic>
        <p:nvPicPr>
          <p:cNvPr id="7" name="Picture 6" descr="Rpi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50630" y="2764155"/>
            <a:ext cx="1052195" cy="132969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s 5"/>
          <p:cNvSpPr/>
          <p:nvPr/>
        </p:nvSpPr>
        <p:spPr>
          <a:xfrm>
            <a:off x="0" y="268605"/>
            <a:ext cx="66884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552450" y="455295"/>
            <a:ext cx="259143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Thresholding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60020" y="2729865"/>
            <a:ext cx="7160895" cy="369252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indent="0">
              <a:buFont typeface="Arial" panose="020B0604020202020204" pitchFamily="34" charset="0"/>
              <a:buNone/>
            </a:pPr>
            <a:endParaRPr lang="en-US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Untuk 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img </a:t>
            </a:r>
            <a:r>
              <a:rPr lang="en-US"/>
              <a:t>: input image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threshold_value</a:t>
            </a:r>
            <a:r>
              <a:rPr lang="en-US"/>
              <a:t> : The thresh value with respect to which the thresholding operation is made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max_value</a:t>
            </a:r>
            <a:r>
              <a:rPr lang="en-US"/>
              <a:t> : The value used with the Binary thresholding operations (to set the chosen pixels)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threshold_type </a:t>
            </a:r>
            <a:r>
              <a:rPr lang="en-US"/>
              <a:t>: One of the 5 thresholding operations.</a:t>
            </a:r>
            <a:endParaRPr lang="en-US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/>
              <a:t>cv2.THRESH_BINARY</a:t>
            </a:r>
            <a:endParaRPr lang="en-US" b="1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/>
              <a:t>cv2.THRESH_BINARY_INV</a:t>
            </a:r>
            <a:endParaRPr lang="en-US" b="1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/>
              <a:t>cv2.THRESH_TRUNC</a:t>
            </a:r>
            <a:endParaRPr lang="en-US" b="1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/>
              <a:t>cv2.THRESH_TOZERO</a:t>
            </a:r>
            <a:endParaRPr lang="en-US" b="1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/>
              <a:t>cv2.THRESH_TOZERO_INV</a:t>
            </a:r>
            <a:endParaRPr lang="en-US" b="1"/>
          </a:p>
        </p:txBody>
      </p:sp>
      <p:pic>
        <p:nvPicPr>
          <p:cNvPr id="5" name="Content Placeholder 4" descr="thresh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88455" y="2974975"/>
            <a:ext cx="5335270" cy="388302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160020" y="1530985"/>
            <a:ext cx="1138872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ym typeface="+mn-ea"/>
              </a:rPr>
              <a:t>Image Binarization/Thresholding</a:t>
            </a:r>
            <a:r>
              <a:rPr lang="en-US">
                <a:sym typeface="+mn-ea"/>
              </a:rPr>
              <a:t> adalah proses membuat sebuah gambar menjadi </a:t>
            </a:r>
            <a:r>
              <a:rPr lang="en-US" b="1">
                <a:sym typeface="+mn-ea"/>
              </a:rPr>
              <a:t>hitam putih </a:t>
            </a:r>
            <a:r>
              <a:rPr lang="en-US">
                <a:sym typeface="+mn-ea"/>
              </a:rPr>
              <a:t>(image hanya memiliki nilai pixel 0 atau 255) dengan </a:t>
            </a:r>
            <a:r>
              <a:rPr lang="en-US" b="1">
                <a:sym typeface="+mn-ea"/>
              </a:rPr>
              <a:t>menerapkan batas threshold</a:t>
            </a:r>
            <a:r>
              <a:rPr lang="en-US">
                <a:sym typeface="+mn-ea"/>
              </a:rPr>
              <a:t> tertentu.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ym typeface="+mn-ea"/>
              </a:rPr>
              <a:t>Menggunakan method </a:t>
            </a:r>
            <a:r>
              <a:rPr lang="en-US" b="1">
                <a:sym typeface="+mn-ea"/>
              </a:rPr>
              <a:t>cv2.threshold(img, threshold_value, max_value, threshold_type)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s 3"/>
          <p:cNvSpPr/>
          <p:nvPr/>
        </p:nvSpPr>
        <p:spPr>
          <a:xfrm>
            <a:off x="0" y="268605"/>
            <a:ext cx="66884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52450" y="455295"/>
            <a:ext cx="51422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Threshold Binary on Image</a:t>
            </a:r>
            <a:endParaRPr lang="en-US" sz="360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81305" y="1525905"/>
            <a:ext cx="8251825" cy="1290320"/>
            <a:chOff x="1145" y="3199"/>
            <a:chExt cx="12995" cy="2032"/>
          </a:xfrm>
        </p:grpSpPr>
        <p:sp>
          <p:nvSpPr>
            <p:cNvPr id="5" name="Text Box 4"/>
            <p:cNvSpPr txBox="1"/>
            <p:nvPr/>
          </p:nvSpPr>
          <p:spPr>
            <a:xfrm>
              <a:off x="1145" y="3779"/>
              <a:ext cx="8363" cy="145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import cv2</a:t>
              </a:r>
              <a:endParaRPr lang="en-US">
                <a:sym typeface="+mn-ea"/>
              </a:endParaRPr>
            </a:p>
            <a:p>
              <a:r>
                <a:rPr lang="en-US"/>
                <a:t>import matplotlib.pyplot as plt</a:t>
              </a:r>
              <a:endParaRPr lang="en-US"/>
            </a:p>
            <a:p>
              <a:r>
                <a:rPr lang="en-US"/>
                <a:t>import os</a:t>
              </a:r>
              <a:endParaRPr lang="en-US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1145" y="3199"/>
              <a:ext cx="12995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Import library (OpenCV, Matplotlib)</a:t>
              </a:r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81305" y="3497580"/>
            <a:ext cx="9384030" cy="736600"/>
            <a:chOff x="1145" y="3199"/>
            <a:chExt cx="14778" cy="1160"/>
          </a:xfrm>
        </p:grpSpPr>
        <p:sp>
          <p:nvSpPr>
            <p:cNvPr id="14" name="Text Box 13"/>
            <p:cNvSpPr txBox="1"/>
            <p:nvPr/>
          </p:nvSpPr>
          <p:spPr>
            <a:xfrm>
              <a:off x="1145" y="3779"/>
              <a:ext cx="8363" cy="5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img = cv2.imread('path/to/filename')</a:t>
              </a:r>
              <a:endParaRPr lang="en-US">
                <a:sym typeface="+mn-ea"/>
              </a:endParaRPr>
            </a:p>
          </p:txBody>
        </p:sp>
        <p:sp>
          <p:nvSpPr>
            <p:cNvPr id="15" name="Text Box 14"/>
            <p:cNvSpPr txBox="1"/>
            <p:nvPr/>
          </p:nvSpPr>
          <p:spPr>
            <a:xfrm>
              <a:off x="1145" y="3199"/>
              <a:ext cx="14778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Read Image</a:t>
              </a:r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81305" y="4871085"/>
            <a:ext cx="9142730" cy="736600"/>
            <a:chOff x="1145" y="3199"/>
            <a:chExt cx="14398" cy="1160"/>
          </a:xfrm>
        </p:grpSpPr>
        <p:sp>
          <p:nvSpPr>
            <p:cNvPr id="17" name="Text Box 16"/>
            <p:cNvSpPr txBox="1"/>
            <p:nvPr/>
          </p:nvSpPr>
          <p:spPr>
            <a:xfrm>
              <a:off x="1145" y="3779"/>
              <a:ext cx="11570" cy="5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ret, binary= cv2.threshold(img, 230, 255, cv2.THRESH_BINARY)</a:t>
              </a:r>
              <a:endParaRPr lang="en-US">
                <a:sym typeface="+mn-ea"/>
              </a:endParaRPr>
            </a:p>
          </p:txBody>
        </p:sp>
        <p:sp>
          <p:nvSpPr>
            <p:cNvPr id="18" name="Text Box 17"/>
            <p:cNvSpPr txBox="1"/>
            <p:nvPr/>
          </p:nvSpPr>
          <p:spPr>
            <a:xfrm>
              <a:off x="1145" y="3199"/>
              <a:ext cx="14398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Threshold</a:t>
              </a:r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044565" y="1525905"/>
            <a:ext cx="6056630" cy="3229610"/>
            <a:chOff x="603" y="3199"/>
            <a:chExt cx="9538" cy="5086"/>
          </a:xfrm>
        </p:grpSpPr>
        <p:sp>
          <p:nvSpPr>
            <p:cNvPr id="7" name="Text Box 6"/>
            <p:cNvSpPr txBox="1"/>
            <p:nvPr/>
          </p:nvSpPr>
          <p:spPr>
            <a:xfrm>
              <a:off x="603" y="3779"/>
              <a:ext cx="9538" cy="45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pPr lvl="0"/>
              <a:r>
                <a:rPr lang="en-US">
                  <a:sym typeface="+mn-ea"/>
                </a:rPr>
                <a:t>def show_image_binary(binary, title= 'my image', </a:t>
              </a:r>
              <a:r>
                <a:rPr lang="en-US">
                  <a:sym typeface="+mn-ea"/>
                </a:rPr>
                <a:t>size=(10, 7)</a:t>
              </a:r>
              <a:r>
                <a:rPr lang="en-US">
                  <a:sym typeface="+mn-ea"/>
                </a:rPr>
                <a:t>):</a:t>
              </a:r>
              <a:endParaRPr lang="en-US">
                <a:sym typeface="+mn-ea"/>
              </a:endParaRPr>
            </a:p>
            <a:p>
              <a:pPr lvl="0"/>
              <a:endParaRPr lang="en-US"/>
            </a:p>
            <a:p>
              <a:pPr lvl="1"/>
              <a:r>
                <a:rPr lang="en-US">
                  <a:sym typeface="+mn-ea"/>
                </a:rPr>
                <a:t>plt.figure(figsize=</a:t>
              </a:r>
              <a:r>
                <a:rPr lang="en-US">
                  <a:sym typeface="+mn-ea"/>
                </a:rPr>
                <a:t>size)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plt.imshow(</a:t>
              </a:r>
              <a:r>
                <a:rPr lang="en-US">
                  <a:sym typeface="+mn-ea"/>
                </a:rPr>
                <a:t>binary, cmap='gray'</a:t>
              </a:r>
              <a:r>
                <a:rPr lang="en-US">
                  <a:sym typeface="+mn-ea"/>
                </a:rPr>
                <a:t>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plt.title(title)</a:t>
              </a:r>
              <a:endParaRPr lang="en-US"/>
            </a:p>
            <a:p>
              <a:pPr lvl="1"/>
              <a:r>
                <a:rPr lang="en-US">
                  <a:sym typeface="+mn-ea"/>
                </a:rPr>
                <a:t>plt.axis('off')</a:t>
              </a:r>
              <a:endParaRPr lang="en-US"/>
            </a:p>
            <a:p>
              <a:pPr lvl="1"/>
              <a:endParaRPr lang="en-US">
                <a:sym typeface="+mn-ea"/>
              </a:endParaRPr>
            </a:p>
            <a:p>
              <a:pPr lvl="1"/>
              <a:endParaRPr lang="en-US">
                <a:sym typeface="+mn-ea"/>
              </a:endParaRPr>
            </a:p>
            <a:p>
              <a:pPr lvl="0"/>
              <a:r>
                <a:rPr lang="en-US">
                  <a:sym typeface="+mn-ea"/>
                </a:rPr>
                <a:t>show_image_binary(</a:t>
              </a:r>
              <a:r>
                <a:rPr lang="en-US">
                  <a:sym typeface="+mn-ea"/>
                </a:rPr>
                <a:t>binary</a:t>
              </a:r>
              <a:r>
                <a:rPr lang="en-US">
                  <a:sym typeface="+mn-ea"/>
                </a:rPr>
                <a:t>, </a:t>
              </a:r>
              <a:r>
                <a:rPr lang="en-US">
                  <a:sym typeface="+mn-ea"/>
                </a:rPr>
                <a:t>title= 'threshold binary image'</a:t>
              </a:r>
              <a:r>
                <a:rPr lang="en-US">
                  <a:sym typeface="+mn-ea"/>
                </a:rPr>
                <a:t>)</a:t>
              </a:r>
              <a:endParaRPr lang="en-US">
                <a:sym typeface="+mn-ea"/>
              </a:endParaRPr>
            </a:p>
            <a:p>
              <a:pPr lvl="0"/>
              <a:r>
                <a:rPr lang="en-US">
                  <a:sym typeface="+mn-ea"/>
                </a:rPr>
                <a:t>print('threshold value : %d' % ret)</a:t>
              </a:r>
              <a:endParaRPr lang="en-US">
                <a:sym typeface="+mn-ea"/>
              </a:endParaRPr>
            </a:p>
          </p:txBody>
        </p:sp>
        <p:sp>
          <p:nvSpPr>
            <p:cNvPr id="8" name="Text Box 7"/>
            <p:cNvSpPr txBox="1"/>
            <p:nvPr/>
          </p:nvSpPr>
          <p:spPr>
            <a:xfrm>
              <a:off x="603" y="3199"/>
              <a:ext cx="8667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Display Image</a:t>
              </a:r>
              <a:endParaRPr lang="en-US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s 5"/>
          <p:cNvSpPr/>
          <p:nvPr/>
        </p:nvSpPr>
        <p:spPr>
          <a:xfrm>
            <a:off x="0" y="268605"/>
            <a:ext cx="66884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552450" y="455295"/>
            <a:ext cx="356997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Thresholding Otsu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000760" y="1475740"/>
            <a:ext cx="1092835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Metode otsu merupakan metode untuk </a:t>
            </a:r>
            <a:r>
              <a:rPr lang="en-US" b="1"/>
              <a:t>menentukan titik ambang batas optimal</a:t>
            </a:r>
            <a:r>
              <a:rPr lang="en-US"/>
              <a:t> untuk melakukan thresholding.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Hal ini dilakukan dengan </a:t>
            </a:r>
            <a:r>
              <a:rPr lang="en-US" b="1"/>
              <a:t>meminimalkan variansi intrakelas</a:t>
            </a:r>
            <a:r>
              <a:rPr lang="en-US"/>
              <a:t>,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Dan </a:t>
            </a:r>
            <a:r>
              <a:rPr lang="en-US" b="1"/>
              <a:t>memaksimalkan variansi antarkelas</a:t>
            </a:r>
            <a:r>
              <a:rPr lang="en-US"/>
              <a:t> dari kelas-kelas yang dipisahkan dengan threshold</a:t>
            </a:r>
            <a:endParaRPr lang="en-US"/>
          </a:p>
        </p:txBody>
      </p:sp>
      <p:pic>
        <p:nvPicPr>
          <p:cNvPr id="3" name="Content Placeholder 2" descr="otsu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1945" y="3054985"/>
            <a:ext cx="11326495" cy="34207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s 5"/>
          <p:cNvSpPr/>
          <p:nvPr/>
        </p:nvSpPr>
        <p:spPr>
          <a:xfrm>
            <a:off x="0" y="268605"/>
            <a:ext cx="66884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552450" y="455295"/>
            <a:ext cx="356997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Thresholding Otsu</a:t>
            </a:r>
            <a:endParaRPr lang="en-US" sz="3600">
              <a:solidFill>
                <a:schemeClr val="bg1"/>
              </a:solidFill>
            </a:endParaRPr>
          </a:p>
        </p:txBody>
      </p:sp>
      <p:pic>
        <p:nvPicPr>
          <p:cNvPr id="4" name="Content Placeholder 3" descr="C:\Users\yunus\Desktop\800px-Image_processing_pre_otsus_algorithm.jpg800px-Image_processing_pre_otsus_algorithm"/>
          <p:cNvPicPr>
            <a:picLocks noChangeAspect="1"/>
          </p:cNvPicPr>
          <p:nvPr>
            <p:ph sz="half"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0" y="2338070"/>
            <a:ext cx="5181600" cy="3886200"/>
          </a:xfrm>
          <a:prstGeom prst="rect">
            <a:avLst/>
          </a:prstGeom>
        </p:spPr>
      </p:pic>
      <p:pic>
        <p:nvPicPr>
          <p:cNvPr id="8" name="Content Placeholder 3" descr="C:\Users\yunus\Desktop\800px-Image_processing_post_otsus_algorithm.jpg800px-Image_processing_post_otsus_algorithm"/>
          <p:cNvPicPr>
            <a:picLocks noChangeAspect="1"/>
          </p:cNvPicPr>
          <p:nvPr>
            <p:ph sz="half" idx="2"/>
          </p:nvPr>
        </p:nvPicPr>
        <p:blipFill>
          <a:blip r:embed="rId2"/>
          <a:srcRect/>
          <a:stretch>
            <a:fillRect/>
          </a:stretch>
        </p:blipFill>
        <p:spPr>
          <a:xfrm>
            <a:off x="7010400" y="2338070"/>
            <a:ext cx="5181600" cy="3886200"/>
          </a:xfrm>
          <a:prstGeom prst="rect">
            <a:avLst/>
          </a:prstGeom>
        </p:spPr>
      </p:pic>
      <p:pic>
        <p:nvPicPr>
          <p:cNvPr id="10" name="Content Placeholder 3" descr="C:\Users\yunus\Desktop\220px-Otsu's_Method_Visualization.gif220px-Otsu's_Method_Visualization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335655" y="2338070"/>
            <a:ext cx="5179060" cy="3885565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3558540" y="6426200"/>
            <a:ext cx="44557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i="1"/>
              <a:t>Otsu's method visualization</a:t>
            </a:r>
            <a:endParaRPr lang="en-US" i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" name="Content Placeholder 1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5755" y="3517265"/>
            <a:ext cx="9384030" cy="3431540"/>
          </a:xfrm>
          <a:prstGeom prst="rect">
            <a:avLst/>
          </a:prstGeom>
        </p:spPr>
      </p:pic>
      <p:sp>
        <p:nvSpPr>
          <p:cNvPr id="12" name="Rectangles 11"/>
          <p:cNvSpPr/>
          <p:nvPr/>
        </p:nvSpPr>
        <p:spPr>
          <a:xfrm>
            <a:off x="0" y="268605"/>
            <a:ext cx="66884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" name="Text Box 12"/>
          <p:cNvSpPr txBox="1"/>
          <p:nvPr/>
        </p:nvSpPr>
        <p:spPr>
          <a:xfrm>
            <a:off x="552450" y="455295"/>
            <a:ext cx="356997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Thresholding Otsu</a:t>
            </a:r>
            <a:endParaRPr lang="en-US" sz="3600">
              <a:solidFill>
                <a:schemeClr val="bg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820" y="1286510"/>
            <a:ext cx="6345555" cy="98679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15235"/>
            <a:ext cx="12018645" cy="14693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s 3"/>
          <p:cNvSpPr/>
          <p:nvPr/>
        </p:nvSpPr>
        <p:spPr>
          <a:xfrm>
            <a:off x="0" y="268605"/>
            <a:ext cx="66884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52450" y="455295"/>
            <a:ext cx="483616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Threshold Otsu on Image</a:t>
            </a:r>
            <a:endParaRPr lang="en-US" sz="360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52450" y="1671320"/>
            <a:ext cx="9384030" cy="736600"/>
            <a:chOff x="1145" y="3199"/>
            <a:chExt cx="14778" cy="1160"/>
          </a:xfrm>
        </p:grpSpPr>
        <p:sp>
          <p:nvSpPr>
            <p:cNvPr id="14" name="Text Box 13"/>
            <p:cNvSpPr txBox="1"/>
            <p:nvPr/>
          </p:nvSpPr>
          <p:spPr>
            <a:xfrm>
              <a:off x="1145" y="3779"/>
              <a:ext cx="9537" cy="5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img = cv2.imread('path/to/filename')</a:t>
              </a:r>
              <a:endParaRPr lang="en-US">
                <a:sym typeface="+mn-ea"/>
              </a:endParaRPr>
            </a:p>
          </p:txBody>
        </p:sp>
        <p:sp>
          <p:nvSpPr>
            <p:cNvPr id="15" name="Text Box 14"/>
            <p:cNvSpPr txBox="1"/>
            <p:nvPr/>
          </p:nvSpPr>
          <p:spPr>
            <a:xfrm>
              <a:off x="1145" y="3199"/>
              <a:ext cx="14778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Read Image</a:t>
              </a:r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52450" y="2667635"/>
            <a:ext cx="9142730" cy="1013460"/>
            <a:chOff x="1145" y="3199"/>
            <a:chExt cx="14398" cy="1596"/>
          </a:xfrm>
        </p:grpSpPr>
        <p:sp>
          <p:nvSpPr>
            <p:cNvPr id="17" name="Text Box 16"/>
            <p:cNvSpPr txBox="1"/>
            <p:nvPr/>
          </p:nvSpPr>
          <p:spPr>
            <a:xfrm>
              <a:off x="1145" y="3779"/>
              <a:ext cx="9537" cy="101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ret, binary= cv2.threshold(img, 0, 255, cv2.THRESH_BINARY + cv2.THRESH_OTSU )</a:t>
              </a:r>
              <a:endParaRPr lang="en-US">
                <a:sym typeface="+mn-ea"/>
              </a:endParaRPr>
            </a:p>
          </p:txBody>
        </p:sp>
        <p:sp>
          <p:nvSpPr>
            <p:cNvPr id="18" name="Text Box 17"/>
            <p:cNvSpPr txBox="1"/>
            <p:nvPr/>
          </p:nvSpPr>
          <p:spPr>
            <a:xfrm>
              <a:off x="1145" y="3199"/>
              <a:ext cx="14398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Threshold</a:t>
              </a:r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52450" y="4201795"/>
            <a:ext cx="6056630" cy="1013460"/>
            <a:chOff x="603" y="3199"/>
            <a:chExt cx="9538" cy="1596"/>
          </a:xfrm>
        </p:grpSpPr>
        <p:sp>
          <p:nvSpPr>
            <p:cNvPr id="7" name="Text Box 6"/>
            <p:cNvSpPr txBox="1"/>
            <p:nvPr/>
          </p:nvSpPr>
          <p:spPr>
            <a:xfrm>
              <a:off x="603" y="3779"/>
              <a:ext cx="9538" cy="101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pPr lvl="0"/>
              <a:r>
                <a:rPr lang="en-US">
                  <a:sym typeface="+mn-ea"/>
                </a:rPr>
                <a:t>show_image(</a:t>
              </a:r>
              <a:r>
                <a:rPr lang="en-US">
                  <a:sym typeface="+mn-ea"/>
                </a:rPr>
                <a:t>binary</a:t>
              </a:r>
              <a:r>
                <a:rPr lang="en-US">
                  <a:sym typeface="+mn-ea"/>
                </a:rPr>
                <a:t>, </a:t>
              </a:r>
              <a:r>
                <a:rPr lang="en-US">
                  <a:sym typeface="+mn-ea"/>
                </a:rPr>
                <a:t>title= 'threshold otsu image'</a:t>
              </a:r>
              <a:r>
                <a:rPr lang="en-US">
                  <a:sym typeface="+mn-ea"/>
                </a:rPr>
                <a:t>)</a:t>
              </a:r>
              <a:endParaRPr lang="en-US">
                <a:sym typeface="+mn-ea"/>
              </a:endParaRPr>
            </a:p>
            <a:p>
              <a:pPr lvl="0"/>
              <a:r>
                <a:rPr lang="en-US">
                  <a:sym typeface="+mn-ea"/>
                </a:rPr>
                <a:t>print('threshold value : %d' % ret)</a:t>
              </a:r>
              <a:endParaRPr lang="en-US">
                <a:sym typeface="+mn-ea"/>
              </a:endParaRPr>
            </a:p>
          </p:txBody>
        </p:sp>
        <p:sp>
          <p:nvSpPr>
            <p:cNvPr id="8" name="Text Box 7"/>
            <p:cNvSpPr txBox="1"/>
            <p:nvPr/>
          </p:nvSpPr>
          <p:spPr>
            <a:xfrm>
              <a:off x="603" y="3199"/>
              <a:ext cx="8667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Display Image</a:t>
              </a:r>
              <a:endParaRPr lang="en-US"/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551815" y="6028690"/>
            <a:ext cx="6057265" cy="6451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 anchor="t">
            <a:spAutoFit/>
          </a:bodyPr>
          <a:p>
            <a:r>
              <a:rPr lang="en-US" b="1">
                <a:sym typeface="+mn-ea"/>
              </a:rPr>
              <a:t>cv2.THRESH_OTSU </a:t>
            </a:r>
            <a:r>
              <a:rPr lang="en-US">
                <a:sym typeface="+mn-ea"/>
              </a:rPr>
              <a:t>merupakan flag untuk</a:t>
            </a:r>
            <a:r>
              <a:rPr lang="en-US" b="1">
                <a:sym typeface="+mn-ea"/>
              </a:rPr>
              <a:t> thresholding Otsu</a:t>
            </a:r>
            <a:r>
              <a:rPr lang="en-US">
                <a:sym typeface="+mn-ea"/>
              </a:rPr>
              <a:t> pada OpenCV</a:t>
            </a:r>
            <a:endParaRPr lang="en-US"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s 3"/>
          <p:cNvSpPr/>
          <p:nvPr/>
        </p:nvSpPr>
        <p:spPr>
          <a:xfrm>
            <a:off x="0" y="268605"/>
            <a:ext cx="75266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52450" y="455295"/>
            <a:ext cx="650557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Threshold Otsu on Multiple Image</a:t>
            </a:r>
            <a:endParaRPr lang="en-US" sz="3600">
              <a:solidFill>
                <a:schemeClr val="bg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55320" y="1525905"/>
            <a:ext cx="10810875" cy="3506470"/>
            <a:chOff x="1145" y="3199"/>
            <a:chExt cx="17025" cy="5522"/>
          </a:xfrm>
        </p:grpSpPr>
        <p:sp>
          <p:nvSpPr>
            <p:cNvPr id="11" name="Text Box 10"/>
            <p:cNvSpPr txBox="1"/>
            <p:nvPr/>
          </p:nvSpPr>
          <p:spPr>
            <a:xfrm>
              <a:off x="1673" y="3779"/>
              <a:ext cx="16497" cy="49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filenames = os.listdir("folder_1")</a:t>
              </a:r>
              <a:endParaRPr lang="en-US">
                <a:sym typeface="+mn-ea"/>
              </a:endParaRPr>
            </a:p>
            <a:p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for name in filenames :</a:t>
              </a:r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         print(name)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img = cv2.imread(name)</a:t>
              </a:r>
              <a:endParaRPr lang="en-US">
                <a:sym typeface="+mn-ea"/>
              </a:endParaRPr>
            </a:p>
            <a:p>
              <a:pPr lvl="1"/>
              <a:endParaRPr lang="en-US"/>
            </a:p>
            <a:p>
              <a:pPr lvl="1"/>
              <a:r>
                <a:rPr lang="en-US">
                  <a:sym typeface="+mn-ea"/>
                </a:rPr>
                <a:t>ret, binary= cv2.threshold(img, 0, 255, cv2.THRESH_BINARY + cv2.THRESH_OTSU )</a:t>
              </a:r>
              <a:endParaRPr lang="en-US">
                <a:sym typeface="+mn-ea"/>
              </a:endParaRPr>
            </a:p>
            <a:p>
              <a:pPr lvl="1"/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show_image(binary, title= 'threshold otsu image:  %s (value : %d)' % (name, ret))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print('threshold value : %d' % ret)</a:t>
              </a:r>
              <a:endParaRPr lang="en-US">
                <a:sym typeface="+mn-ea"/>
              </a:endParaRPr>
            </a:p>
            <a:p>
              <a:endParaRPr lang="en-US"/>
            </a:p>
          </p:txBody>
        </p:sp>
        <p:sp>
          <p:nvSpPr>
            <p:cNvPr id="12" name="Text Box 11"/>
            <p:cNvSpPr txBox="1"/>
            <p:nvPr/>
          </p:nvSpPr>
          <p:spPr>
            <a:xfrm>
              <a:off x="1145" y="3199"/>
              <a:ext cx="12995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Threshold otsu multiple image menggunakan library os</a:t>
              </a:r>
              <a:endParaRPr lang="en-US"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s 5"/>
          <p:cNvSpPr/>
          <p:nvPr/>
        </p:nvSpPr>
        <p:spPr>
          <a:xfrm>
            <a:off x="0" y="268605"/>
            <a:ext cx="11435080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7235" y="268605"/>
            <a:ext cx="10515600" cy="1057275"/>
          </a:xfrm>
        </p:spPr>
        <p:txBody>
          <a:bodyPr/>
          <a:p>
            <a:r>
              <a:rPr lang="en-US">
                <a:solidFill>
                  <a:schemeClr val="bg1"/>
                </a:solidFill>
              </a:rPr>
              <a:t>Sumber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/>
          <p:nvPr>
            <p:ph idx="1"/>
          </p:nvPr>
        </p:nvSpPr>
        <p:spPr/>
        <p:txBody>
          <a:bodyPr/>
          <a:p>
            <a:r>
              <a:rPr lang="en-US"/>
              <a:t>https://github.com/Muhammad-Yunus/Belajar-Computer-Vision/blob/master/09.%20OpenCV%20-%20Part%203/OpenCV%20-%20Part%203.ipynb</a:t>
            </a:r>
            <a:endParaRPr lang="en-US"/>
          </a:p>
          <a:p>
            <a:endParaRPr lang="en-US"/>
          </a:p>
          <a:p>
            <a:r>
              <a:rPr lang="en-US"/>
              <a:t>https://www.learnopencv.com/otsu-thresholding-with-opencv/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" name="Group 5"/>
          <p:cNvGrpSpPr/>
          <p:nvPr/>
        </p:nvGrpSpPr>
        <p:grpSpPr>
          <a:xfrm>
            <a:off x="2752090" y="3049905"/>
            <a:ext cx="6688455" cy="1017905"/>
            <a:chOff x="3364" y="4598"/>
            <a:chExt cx="10533" cy="1603"/>
          </a:xfrm>
        </p:grpSpPr>
        <p:sp>
          <p:nvSpPr>
            <p:cNvPr id="4" name="Rectangles 3"/>
            <p:cNvSpPr/>
            <p:nvPr/>
          </p:nvSpPr>
          <p:spPr>
            <a:xfrm>
              <a:off x="3364" y="4598"/>
              <a:ext cx="10533" cy="1603"/>
            </a:xfrm>
            <a:prstGeom prst="rect">
              <a:avLst/>
            </a:prstGeom>
            <a:solidFill>
              <a:srgbClr val="BC11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5" name="Text Box 4"/>
            <p:cNvSpPr txBox="1"/>
            <p:nvPr/>
          </p:nvSpPr>
          <p:spPr>
            <a:xfrm>
              <a:off x="3364" y="4892"/>
              <a:ext cx="10532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sz="3600">
                  <a:solidFill>
                    <a:schemeClr val="bg1"/>
                  </a:solidFill>
                </a:rPr>
                <a:t>Capture Photo &amp; Save</a:t>
              </a:r>
              <a:endParaRPr lang="en-US" sz="3600">
                <a:solidFill>
                  <a:schemeClr val="bg1"/>
                </a:solidFill>
              </a:endParaRPr>
            </a:p>
          </p:txBody>
        </p:sp>
      </p:grpSp>
      <p:pic>
        <p:nvPicPr>
          <p:cNvPr id="7" name="Picture 6" descr="Rpi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50630" y="2764155"/>
            <a:ext cx="1052195" cy="13296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:\Users\yunus\Desktop\connect-camera.gifconnect-camera"/>
          <p:cNvPicPr>
            <a:picLocks noGrp="1" noChangeAspect="1"/>
          </p:cNvPicPr>
          <p:nvPr>
            <p:ph sz="half"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768350" y="1927860"/>
            <a:ext cx="7607935" cy="4824730"/>
          </a:xfrm>
        </p:spPr>
      </p:pic>
      <p:sp>
        <p:nvSpPr>
          <p:cNvPr id="2" name="Rectangles 1"/>
          <p:cNvSpPr/>
          <p:nvPr/>
        </p:nvSpPr>
        <p:spPr>
          <a:xfrm>
            <a:off x="0" y="268605"/>
            <a:ext cx="66884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552450" y="455295"/>
            <a:ext cx="236220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Preparation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655955" y="1433830"/>
            <a:ext cx="5858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Font typeface="Arial" panose="020B0604020202020204" pitchFamily="34" charset="0"/>
              <a:buNone/>
            </a:pPr>
            <a:r>
              <a:rPr lang="en-US"/>
              <a:t>1. Pastikan Kamera sudah terpasang pada Raspberry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s 1"/>
          <p:cNvSpPr/>
          <p:nvPr/>
        </p:nvSpPr>
        <p:spPr>
          <a:xfrm>
            <a:off x="0" y="268605"/>
            <a:ext cx="66884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552450" y="455295"/>
            <a:ext cx="236220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3600">
                <a:solidFill>
                  <a:schemeClr val="bg1"/>
                </a:solidFill>
              </a:rPr>
              <a:t>Preparation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655955" y="1433830"/>
            <a:ext cx="5858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Font typeface="Arial" panose="020B0604020202020204" pitchFamily="34" charset="0"/>
              <a:buNone/>
            </a:pPr>
            <a:r>
              <a:rPr lang="en-US"/>
              <a:t>2. Pastikan Kamera sudah di enable pada Raspberry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890270" y="2264410"/>
            <a:ext cx="1070673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/>
              <a:t>Buka Terminal Raspberry Pi di VSCode</a:t>
            </a:r>
            <a:endParaRPr lang="en-US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/>
              <a:t>jalankan command berikut :</a:t>
            </a:r>
            <a:endParaRPr lang="en-US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/>
              <a:t>selanjutnya, pilih </a:t>
            </a:r>
            <a:r>
              <a:rPr lang="en-US" b="1"/>
              <a:t>Interfacing option </a:t>
            </a:r>
            <a:endParaRPr lang="en-US" b="1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/>
              <a:t>gunakan keyboard key </a:t>
            </a:r>
            <a:r>
              <a:rPr lang="en-US" b="1"/>
              <a:t>arrow up</a:t>
            </a:r>
            <a:r>
              <a:rPr lang="en-US"/>
              <a:t> (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↑</a:t>
            </a:r>
            <a:r>
              <a:rPr lang="en-US"/>
              <a:t>)</a:t>
            </a:r>
            <a:r>
              <a:rPr lang="en-US" b="1"/>
              <a:t> </a:t>
            </a:r>
            <a:r>
              <a:rPr lang="en-US"/>
              <a:t>dan</a:t>
            </a:r>
            <a:r>
              <a:rPr lang="en-US" b="1"/>
              <a:t> arrow down</a:t>
            </a:r>
            <a:r>
              <a:rPr lang="en-US"/>
              <a:t> </a:t>
            </a:r>
            <a:r>
              <a:rPr lang="en-US">
                <a:sym typeface="+mn-ea"/>
              </a:rPr>
              <a:t> (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↓</a:t>
            </a:r>
            <a:r>
              <a:rPr lang="en-US">
                <a:sym typeface="+mn-ea"/>
              </a:rPr>
              <a:t>) </a:t>
            </a:r>
            <a:r>
              <a:rPr lang="en-US"/>
              <a:t>untuk navigate,</a:t>
            </a:r>
            <a:endParaRPr lang="en-US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/>
              <a:t> dan </a:t>
            </a:r>
            <a:r>
              <a:rPr lang="en-US" b="1"/>
              <a:t>enter </a:t>
            </a:r>
            <a:r>
              <a:rPr lang="en-US">
                <a:sym typeface="+mn-ea"/>
              </a:rPr>
              <a:t> (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↵</a:t>
            </a:r>
            <a:r>
              <a:rPr lang="en-US">
                <a:sym typeface="+mn-ea"/>
              </a:rPr>
              <a:t>) </a:t>
            </a:r>
            <a:r>
              <a:rPr lang="en-US"/>
              <a:t>untuk select </a:t>
            </a:r>
            <a:endParaRPr lang="en-US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/>
              <a:t>selanjutnya pilin, </a:t>
            </a:r>
            <a:r>
              <a:rPr lang="en-US" b="1"/>
              <a:t>enable/disable camera</a:t>
            </a:r>
            <a:endParaRPr lang="en-US" b="1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/>
              <a:t>pilih </a:t>
            </a:r>
            <a:r>
              <a:rPr lang="en-US" b="1"/>
              <a:t>Enable </a:t>
            </a:r>
            <a:r>
              <a:rPr lang="en-US"/>
              <a:t>dan </a:t>
            </a:r>
            <a:r>
              <a:rPr lang="en-US" b="1"/>
              <a:t>OK</a:t>
            </a:r>
            <a:endParaRPr lang="en-US" b="1"/>
          </a:p>
        </p:txBody>
      </p:sp>
      <p:sp>
        <p:nvSpPr>
          <p:cNvPr id="7" name="Text Box 6"/>
          <p:cNvSpPr txBox="1"/>
          <p:nvPr/>
        </p:nvSpPr>
        <p:spPr>
          <a:xfrm>
            <a:off x="1203960" y="2974975"/>
            <a:ext cx="5310505" cy="3683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>
            <a:spAutoFit/>
          </a:bodyPr>
          <a:p>
            <a:r>
              <a:rPr lang="en-US">
                <a:sym typeface="+mn-ea"/>
              </a:rPr>
              <a:t>sudo raspi-config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s 3"/>
          <p:cNvSpPr/>
          <p:nvPr/>
        </p:nvSpPr>
        <p:spPr>
          <a:xfrm>
            <a:off x="0" y="268605"/>
            <a:ext cx="668845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52450" y="455295"/>
            <a:ext cx="43395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3600">
                <a:solidFill>
                  <a:schemeClr val="bg1"/>
                </a:solidFill>
              </a:rPr>
              <a:t>Capture &amp; Save </a:t>
            </a:r>
            <a:r>
              <a:rPr lang="en-US" sz="3600">
                <a:solidFill>
                  <a:schemeClr val="bg1"/>
                </a:solidFill>
                <a:sym typeface="+mn-ea"/>
              </a:rPr>
              <a:t>Photo </a:t>
            </a:r>
            <a:endParaRPr lang="en-US" sz="360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81305" y="1525905"/>
            <a:ext cx="8251825" cy="1290320"/>
            <a:chOff x="1145" y="3199"/>
            <a:chExt cx="12995" cy="2032"/>
          </a:xfrm>
        </p:grpSpPr>
        <p:sp>
          <p:nvSpPr>
            <p:cNvPr id="5" name="Text Box 4"/>
            <p:cNvSpPr txBox="1"/>
            <p:nvPr/>
          </p:nvSpPr>
          <p:spPr>
            <a:xfrm>
              <a:off x="1145" y="3779"/>
              <a:ext cx="8363" cy="145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import cv2</a:t>
              </a:r>
              <a:endParaRPr lang="en-US">
                <a:sym typeface="+mn-ea"/>
              </a:endParaRPr>
            </a:p>
            <a:p>
              <a:r>
                <a:rPr lang="en-US"/>
                <a:t>import matplotlib.pyplot as plt</a:t>
              </a:r>
              <a:endParaRPr lang="en-US"/>
            </a:p>
            <a:p>
              <a:r>
                <a:rPr lang="en-US"/>
                <a:t>import os</a:t>
              </a:r>
              <a:endParaRPr lang="en-US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1145" y="3199"/>
              <a:ext cx="12995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Import library (OpenCV, Matplotlib)</a:t>
              </a:r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81305" y="3075305"/>
            <a:ext cx="9384030" cy="1290320"/>
            <a:chOff x="1145" y="3199"/>
            <a:chExt cx="14778" cy="2032"/>
          </a:xfrm>
        </p:grpSpPr>
        <p:sp>
          <p:nvSpPr>
            <p:cNvPr id="14" name="Text Box 13"/>
            <p:cNvSpPr txBox="1"/>
            <p:nvPr/>
          </p:nvSpPr>
          <p:spPr>
            <a:xfrm>
              <a:off x="1145" y="3779"/>
              <a:ext cx="8363" cy="145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cap = cv2.VideoCapture(0)</a:t>
              </a:r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ret, img = cap.read()</a:t>
              </a:r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cap.release()</a:t>
              </a:r>
              <a:endParaRPr lang="en-US">
                <a:sym typeface="+mn-ea"/>
              </a:endParaRPr>
            </a:p>
          </p:txBody>
        </p:sp>
        <p:sp>
          <p:nvSpPr>
            <p:cNvPr id="15" name="Text Box 14"/>
            <p:cNvSpPr txBox="1"/>
            <p:nvPr/>
          </p:nvSpPr>
          <p:spPr>
            <a:xfrm>
              <a:off x="1145" y="3199"/>
              <a:ext cx="14778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Capture Photo</a:t>
              </a:r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81305" y="4524375"/>
            <a:ext cx="9142730" cy="736600"/>
            <a:chOff x="1145" y="3199"/>
            <a:chExt cx="14398" cy="1160"/>
          </a:xfrm>
        </p:grpSpPr>
        <p:sp>
          <p:nvSpPr>
            <p:cNvPr id="17" name="Text Box 16"/>
            <p:cNvSpPr txBox="1"/>
            <p:nvPr/>
          </p:nvSpPr>
          <p:spPr>
            <a:xfrm>
              <a:off x="1145" y="3779"/>
              <a:ext cx="8362" cy="5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cv2.imwrite('photo_001.jpg', img)</a:t>
              </a:r>
              <a:endParaRPr lang="en-US">
                <a:sym typeface="+mn-ea"/>
              </a:endParaRPr>
            </a:p>
          </p:txBody>
        </p:sp>
        <p:sp>
          <p:nvSpPr>
            <p:cNvPr id="18" name="Text Box 17"/>
            <p:cNvSpPr txBox="1"/>
            <p:nvPr/>
          </p:nvSpPr>
          <p:spPr>
            <a:xfrm>
              <a:off x="1145" y="3199"/>
              <a:ext cx="14398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Save Photo</a:t>
              </a:r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044565" y="1525905"/>
            <a:ext cx="6056630" cy="3229610"/>
            <a:chOff x="603" y="3199"/>
            <a:chExt cx="9538" cy="5086"/>
          </a:xfrm>
        </p:grpSpPr>
        <p:sp>
          <p:nvSpPr>
            <p:cNvPr id="7" name="Text Box 6"/>
            <p:cNvSpPr txBox="1"/>
            <p:nvPr/>
          </p:nvSpPr>
          <p:spPr>
            <a:xfrm>
              <a:off x="603" y="3779"/>
              <a:ext cx="9538" cy="45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pPr lvl="0"/>
              <a:r>
                <a:rPr lang="en-US">
                  <a:sym typeface="+mn-ea"/>
                </a:rPr>
                <a:t>def show_image(img, title= 'my image', size=(10, 7)):</a:t>
              </a:r>
              <a:endParaRPr lang="en-US"/>
            </a:p>
            <a:p>
              <a:pPr lvl="1"/>
              <a:r>
                <a:rPr lang="en-US">
                  <a:sym typeface="+mn-ea"/>
                </a:rPr>
                <a:t>img_reverse = img[ :, :, ::-1]</a:t>
              </a:r>
              <a:endParaRPr lang="en-US"/>
            </a:p>
            <a:p>
              <a:pPr lvl="1"/>
              <a:endParaRPr lang="en-US"/>
            </a:p>
            <a:p>
              <a:pPr lvl="1"/>
              <a:r>
                <a:rPr lang="en-US">
                  <a:sym typeface="+mn-ea"/>
                </a:rPr>
                <a:t>plt.figure(figsize=size)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plt.imshow(img_reverse)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plt.title(title)</a:t>
              </a:r>
              <a:endParaRPr lang="en-US"/>
            </a:p>
            <a:p>
              <a:pPr lvl="1"/>
              <a:r>
                <a:rPr lang="en-US">
                  <a:sym typeface="+mn-ea"/>
                </a:rPr>
                <a:t>plt.axis('off')</a:t>
              </a:r>
              <a:endParaRPr lang="en-US"/>
            </a:p>
            <a:p>
              <a:pPr lvl="1"/>
              <a:r>
                <a:rPr lang="en-US">
                  <a:sym typeface="+mn-ea"/>
                </a:rPr>
                <a:t>plt.show()</a:t>
              </a:r>
              <a:endParaRPr lang="en-US">
                <a:sym typeface="+mn-ea"/>
              </a:endParaRPr>
            </a:p>
            <a:p>
              <a:pPr lvl="1"/>
              <a:endParaRPr lang="en-US">
                <a:sym typeface="+mn-ea"/>
              </a:endParaRPr>
            </a:p>
            <a:p>
              <a:pPr lvl="0"/>
              <a:r>
                <a:rPr lang="en-US">
                  <a:sym typeface="+mn-ea"/>
                </a:rPr>
                <a:t>show_image(img, title= 'captured photo')</a:t>
              </a:r>
              <a:endParaRPr lang="en-US">
                <a:sym typeface="+mn-ea"/>
              </a:endParaRPr>
            </a:p>
          </p:txBody>
        </p:sp>
        <p:sp>
          <p:nvSpPr>
            <p:cNvPr id="8" name="Text Box 7"/>
            <p:cNvSpPr txBox="1"/>
            <p:nvPr/>
          </p:nvSpPr>
          <p:spPr>
            <a:xfrm>
              <a:off x="603" y="3199"/>
              <a:ext cx="8667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Display Image</a:t>
              </a:r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s 3"/>
          <p:cNvSpPr/>
          <p:nvPr/>
        </p:nvSpPr>
        <p:spPr>
          <a:xfrm>
            <a:off x="0" y="268605"/>
            <a:ext cx="9570720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52450" y="455295"/>
            <a:ext cx="825055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3600">
                <a:solidFill>
                  <a:schemeClr val="bg1"/>
                </a:solidFill>
              </a:rPr>
              <a:t>Capture &amp; Save </a:t>
            </a:r>
            <a:r>
              <a:rPr lang="en-US" sz="3600">
                <a:solidFill>
                  <a:schemeClr val="bg1"/>
                </a:solidFill>
                <a:sym typeface="+mn-ea"/>
              </a:rPr>
              <a:t>Photo - Pengaturan Ukuran </a:t>
            </a:r>
            <a:endParaRPr lang="en-US" sz="360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281305" y="1525905"/>
            <a:ext cx="9384030" cy="2121535"/>
            <a:chOff x="1145" y="3199"/>
            <a:chExt cx="14778" cy="3341"/>
          </a:xfrm>
        </p:grpSpPr>
        <p:sp>
          <p:nvSpPr>
            <p:cNvPr id="14" name="Text Box 13"/>
            <p:cNvSpPr txBox="1"/>
            <p:nvPr/>
          </p:nvSpPr>
          <p:spPr>
            <a:xfrm>
              <a:off x="1145" y="3779"/>
              <a:ext cx="8363" cy="276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cap = cv2.VideoCapture(0)</a:t>
              </a:r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cap.set(cv2.CAP_PROP_FRAME_WIDTH, 320)</a:t>
              </a:r>
              <a:endParaRPr lang="en-US"/>
            </a:p>
            <a:p>
              <a:r>
                <a:rPr lang="en-US">
                  <a:sym typeface="+mn-ea"/>
                </a:rPr>
                <a:t>cap.set(cv2.CAP_PROP_FRAME_HEIGHT, 240)</a:t>
              </a:r>
              <a:endParaRPr lang="en-US"/>
            </a:p>
            <a:p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ret, img = cap.read()</a:t>
              </a:r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cap.release()</a:t>
              </a:r>
              <a:endParaRPr lang="en-US">
                <a:sym typeface="+mn-ea"/>
              </a:endParaRPr>
            </a:p>
          </p:txBody>
        </p:sp>
        <p:sp>
          <p:nvSpPr>
            <p:cNvPr id="15" name="Text Box 14"/>
            <p:cNvSpPr txBox="1"/>
            <p:nvPr/>
          </p:nvSpPr>
          <p:spPr>
            <a:xfrm>
              <a:off x="1145" y="3199"/>
              <a:ext cx="14778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Capture Photo</a:t>
              </a:r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81305" y="4524375"/>
            <a:ext cx="9142730" cy="736600"/>
            <a:chOff x="1145" y="3199"/>
            <a:chExt cx="14398" cy="1160"/>
          </a:xfrm>
        </p:grpSpPr>
        <p:sp>
          <p:nvSpPr>
            <p:cNvPr id="17" name="Text Box 16"/>
            <p:cNvSpPr txBox="1"/>
            <p:nvPr/>
          </p:nvSpPr>
          <p:spPr>
            <a:xfrm>
              <a:off x="1145" y="3779"/>
              <a:ext cx="8362" cy="5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cv2.imwrite('photo_001.jpg', img)</a:t>
              </a:r>
              <a:endParaRPr lang="en-US">
                <a:sym typeface="+mn-ea"/>
              </a:endParaRPr>
            </a:p>
          </p:txBody>
        </p:sp>
        <p:sp>
          <p:nvSpPr>
            <p:cNvPr id="18" name="Text Box 17"/>
            <p:cNvSpPr txBox="1"/>
            <p:nvPr/>
          </p:nvSpPr>
          <p:spPr>
            <a:xfrm>
              <a:off x="1145" y="3199"/>
              <a:ext cx="14398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Save Photo</a:t>
              </a:r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044565" y="1525905"/>
            <a:ext cx="6056630" cy="3229610"/>
            <a:chOff x="603" y="3199"/>
            <a:chExt cx="9538" cy="5086"/>
          </a:xfrm>
        </p:grpSpPr>
        <p:sp>
          <p:nvSpPr>
            <p:cNvPr id="7" name="Text Box 6"/>
            <p:cNvSpPr txBox="1"/>
            <p:nvPr/>
          </p:nvSpPr>
          <p:spPr>
            <a:xfrm>
              <a:off x="603" y="3779"/>
              <a:ext cx="9538" cy="45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pPr lvl="0"/>
              <a:r>
                <a:rPr lang="en-US">
                  <a:sym typeface="+mn-ea"/>
                </a:rPr>
                <a:t>def show_image(img, title= 'my image', size=(10, 7)):</a:t>
              </a:r>
              <a:endParaRPr lang="en-US"/>
            </a:p>
            <a:p>
              <a:pPr lvl="1"/>
              <a:r>
                <a:rPr lang="en-US">
                  <a:sym typeface="+mn-ea"/>
                </a:rPr>
                <a:t>img_reverse = img[ :, :, ::-1]</a:t>
              </a:r>
              <a:endParaRPr lang="en-US"/>
            </a:p>
            <a:p>
              <a:pPr lvl="1"/>
              <a:endParaRPr lang="en-US"/>
            </a:p>
            <a:p>
              <a:pPr lvl="1"/>
              <a:r>
                <a:rPr lang="en-US">
                  <a:sym typeface="+mn-ea"/>
                </a:rPr>
                <a:t>plt.figure(figsize=size)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plt.imshow(img_reverse)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plt.title(title)</a:t>
              </a:r>
              <a:endParaRPr lang="en-US"/>
            </a:p>
            <a:p>
              <a:pPr lvl="1"/>
              <a:r>
                <a:rPr lang="en-US">
                  <a:sym typeface="+mn-ea"/>
                </a:rPr>
                <a:t>plt.axis('off')</a:t>
              </a:r>
              <a:endParaRPr lang="en-US"/>
            </a:p>
            <a:p>
              <a:pPr lvl="1"/>
              <a:r>
                <a:rPr lang="en-US">
                  <a:sym typeface="+mn-ea"/>
                </a:rPr>
                <a:t>plt.show()</a:t>
              </a:r>
              <a:endParaRPr lang="en-US">
                <a:sym typeface="+mn-ea"/>
              </a:endParaRPr>
            </a:p>
            <a:p>
              <a:pPr lvl="1"/>
              <a:endParaRPr lang="en-US">
                <a:sym typeface="+mn-ea"/>
              </a:endParaRPr>
            </a:p>
            <a:p>
              <a:pPr lvl="0"/>
              <a:r>
                <a:rPr lang="en-US">
                  <a:sym typeface="+mn-ea"/>
                </a:rPr>
                <a:t>show_image(img, title= captured photo')</a:t>
              </a:r>
              <a:endParaRPr lang="en-US">
                <a:sym typeface="+mn-ea"/>
              </a:endParaRPr>
            </a:p>
          </p:txBody>
        </p:sp>
        <p:sp>
          <p:nvSpPr>
            <p:cNvPr id="8" name="Text Box 7"/>
            <p:cNvSpPr txBox="1"/>
            <p:nvPr/>
          </p:nvSpPr>
          <p:spPr>
            <a:xfrm>
              <a:off x="603" y="3199"/>
              <a:ext cx="8667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Display Image</a:t>
              </a:r>
              <a:endParaRPr lang="en-US"/>
            </a:p>
          </p:txBody>
        </p:sp>
      </p:grpSp>
      <p:sp>
        <p:nvSpPr>
          <p:cNvPr id="11" name="Text Box 10"/>
          <p:cNvSpPr txBox="1"/>
          <p:nvPr/>
        </p:nvSpPr>
        <p:spPr>
          <a:xfrm>
            <a:off x="281305" y="5945505"/>
            <a:ext cx="5310505" cy="645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rtlCol="0" anchor="t">
            <a:spAutoFit/>
          </a:bodyPr>
          <a:p>
            <a:r>
              <a:rPr lang="en-US">
                <a:solidFill>
                  <a:schemeClr val="bg1"/>
                </a:solidFill>
                <a:sym typeface="+mn-ea"/>
              </a:rPr>
              <a:t>cap.set(cv2.CAP_PROP_FRAME_WIDTH, 320)</a:t>
            </a:r>
            <a:endParaRPr 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  <a:sym typeface="+mn-ea"/>
              </a:rPr>
              <a:t>cap.set(cv2.CAP_PROP_FRAME_HEIGHT, 240)</a:t>
            </a:r>
            <a:endParaRPr lang="en-US">
              <a:solidFill>
                <a:schemeClr val="bg1"/>
              </a:solidFill>
              <a:sym typeface="+mn-ea"/>
            </a:endParaRPr>
          </a:p>
        </p:txBody>
      </p:sp>
      <p:sp>
        <p:nvSpPr>
          <p:cNvPr id="12" name="Rectangles 11"/>
          <p:cNvSpPr/>
          <p:nvPr/>
        </p:nvSpPr>
        <p:spPr>
          <a:xfrm>
            <a:off x="5808980" y="5963285"/>
            <a:ext cx="4918710" cy="64897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>
                <a:solidFill>
                  <a:schemeClr val="bg2">
                    <a:lumMod val="25000"/>
                  </a:schemeClr>
                </a:solidFill>
              </a:rPr>
              <a:t>Set ukuran phpt yang dihasilkan dengan</a:t>
            </a:r>
            <a:endParaRPr lang="en-US">
              <a:solidFill>
                <a:schemeClr val="bg2">
                  <a:lumMod val="25000"/>
                </a:schemeClr>
              </a:solidFill>
            </a:endParaRPr>
          </a:p>
          <a:p>
            <a:pPr algn="l"/>
            <a:r>
              <a:rPr lang="en-US">
                <a:solidFill>
                  <a:schemeClr val="bg2">
                    <a:lumMod val="25000"/>
                  </a:schemeClr>
                </a:solidFill>
              </a:rPr>
              <a:t> lebar x tinggi = 320 x 240</a:t>
            </a:r>
            <a:endParaRPr lang="en-US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s 3"/>
          <p:cNvSpPr/>
          <p:nvPr/>
        </p:nvSpPr>
        <p:spPr>
          <a:xfrm>
            <a:off x="0" y="268605"/>
            <a:ext cx="9424670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52450" y="455295"/>
            <a:ext cx="768604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3600">
                <a:solidFill>
                  <a:schemeClr val="bg1"/>
                </a:solidFill>
              </a:rPr>
              <a:t>Capture &amp; Save </a:t>
            </a:r>
            <a:r>
              <a:rPr lang="en-US" sz="3600">
                <a:solidFill>
                  <a:schemeClr val="bg1"/>
                </a:solidFill>
                <a:sym typeface="+mn-ea"/>
              </a:rPr>
              <a:t>Photo </a:t>
            </a:r>
            <a:r>
              <a:rPr lang="en-US" sz="3600">
                <a:solidFill>
                  <a:schemeClr val="bg1"/>
                </a:solidFill>
              </a:rPr>
              <a:t>Kode Keseluruhan</a:t>
            </a:r>
            <a:endParaRPr lang="en-US" sz="360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79145" y="1491615"/>
            <a:ext cx="8251825" cy="3783330"/>
            <a:chOff x="1145" y="3199"/>
            <a:chExt cx="12995" cy="5958"/>
          </a:xfrm>
        </p:grpSpPr>
        <p:sp>
          <p:nvSpPr>
            <p:cNvPr id="5" name="Text Box 4"/>
            <p:cNvSpPr txBox="1"/>
            <p:nvPr/>
          </p:nvSpPr>
          <p:spPr>
            <a:xfrm>
              <a:off x="1145" y="3779"/>
              <a:ext cx="8363" cy="537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import cv2</a:t>
              </a:r>
              <a:endParaRPr lang="en-US">
                <a:sym typeface="+mn-ea"/>
              </a:endParaRPr>
            </a:p>
            <a:p>
              <a:r>
                <a:rPr lang="en-US"/>
                <a:t>import matplotlib.pyplot as plt</a:t>
              </a:r>
              <a:endParaRPr lang="en-US"/>
            </a:p>
            <a:p>
              <a:r>
                <a:rPr lang="en-US"/>
                <a:t>import os</a:t>
              </a:r>
              <a:endParaRPr lang="en-US"/>
            </a:p>
            <a:p>
              <a:endParaRPr lang="en-US"/>
            </a:p>
            <a:p>
              <a:r>
                <a:rPr lang="en-US">
                  <a:sym typeface="+mn-ea"/>
                </a:rPr>
                <a:t>cap = cv2.VideoCapture(0)</a:t>
              </a:r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ret, img = cap.read()</a:t>
              </a:r>
              <a:endParaRPr lang="en-US">
                <a:sym typeface="+mn-ea"/>
              </a:endParaRPr>
            </a:p>
            <a:p>
              <a:r>
                <a:rPr lang="en-US"/>
                <a:t>cap.release()</a:t>
              </a:r>
              <a:endParaRPr lang="en-US"/>
            </a:p>
            <a:p>
              <a:endParaRPr lang="en-US"/>
            </a:p>
            <a:p>
              <a:r>
                <a:rPr lang="en-US">
                  <a:sym typeface="+mn-ea"/>
                </a:rPr>
                <a:t>cv2.imwrite('photo_001.jpg', img)</a:t>
              </a:r>
              <a:endParaRPr lang="en-US"/>
            </a:p>
            <a:p>
              <a:pPr lvl="1"/>
              <a:endParaRPr lang="en-US">
                <a:sym typeface="+mn-ea"/>
              </a:endParaRPr>
            </a:p>
            <a:p>
              <a:pPr lvl="0"/>
              <a:r>
                <a:rPr lang="en-US">
                  <a:sym typeface="+mn-ea"/>
                </a:rPr>
                <a:t>show_image(img, title= captured photo')</a:t>
              </a:r>
              <a:endParaRPr lang="en-US">
                <a:sym typeface="+mn-ea"/>
              </a:endParaRPr>
            </a:p>
            <a:p>
              <a:endParaRPr lang="en-US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1145" y="3199"/>
              <a:ext cx="12995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Keseluruhan Kode capture photo &amp; save Image</a:t>
              </a:r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s 3"/>
          <p:cNvSpPr/>
          <p:nvPr/>
        </p:nvSpPr>
        <p:spPr>
          <a:xfrm>
            <a:off x="0" y="268605"/>
            <a:ext cx="9424670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52450" y="455295"/>
            <a:ext cx="721360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3600">
                <a:solidFill>
                  <a:schemeClr val="bg1"/>
                </a:solidFill>
              </a:rPr>
              <a:t>Capture &amp; Save </a:t>
            </a:r>
            <a:r>
              <a:rPr lang="en-US" sz="3600">
                <a:solidFill>
                  <a:schemeClr val="bg1"/>
                </a:solidFill>
                <a:sym typeface="+mn-ea"/>
              </a:rPr>
              <a:t>Photo </a:t>
            </a:r>
            <a:r>
              <a:rPr lang="en-US" sz="3600">
                <a:solidFill>
                  <a:schemeClr val="bg1"/>
                </a:solidFill>
              </a:rPr>
              <a:t>dalam Function</a:t>
            </a:r>
            <a:endParaRPr lang="en-US" sz="3600">
              <a:solidFill>
                <a:schemeClr val="bg1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55320" y="1616075"/>
            <a:ext cx="8251825" cy="3056890"/>
            <a:chOff x="1145" y="3199"/>
            <a:chExt cx="12995" cy="4814"/>
          </a:xfrm>
        </p:grpSpPr>
        <p:sp>
          <p:nvSpPr>
            <p:cNvPr id="7" name="Text Box 6"/>
            <p:cNvSpPr txBox="1"/>
            <p:nvPr/>
          </p:nvSpPr>
          <p:spPr>
            <a:xfrm>
              <a:off x="1673" y="4380"/>
              <a:ext cx="8363" cy="363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/>
                <a:t>def capture(filename='photo.jpg'</a:t>
              </a:r>
              <a:r>
                <a:rPr lang="en-US">
                  <a:sym typeface="+mn-ea"/>
                </a:rPr>
                <a:t>):</a:t>
              </a:r>
              <a:endParaRPr lang="en-US"/>
            </a:p>
            <a:p>
              <a:pPr lvl="1"/>
              <a:r>
                <a:rPr lang="en-US">
                  <a:sym typeface="+mn-ea"/>
                </a:rPr>
                <a:t>cap = cv2.VideoCapture(0)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ret, img = cap.read()</a:t>
              </a:r>
              <a:endParaRPr lang="en-US">
                <a:sym typeface="+mn-ea"/>
              </a:endParaRPr>
            </a:p>
            <a:p>
              <a:pPr lvl="1"/>
              <a:r>
                <a:rPr lang="en-US">
                  <a:sym typeface="+mn-ea"/>
                </a:rPr>
                <a:t>cap.release()</a:t>
              </a:r>
              <a:endParaRPr lang="en-US"/>
            </a:p>
            <a:p>
              <a:pPr lvl="1"/>
              <a:endParaRPr lang="en-US"/>
            </a:p>
            <a:p>
              <a:pPr lvl="1"/>
              <a:r>
                <a:rPr lang="en-US">
                  <a:sym typeface="+mn-ea"/>
                </a:rPr>
                <a:t>cv2.imwrite(</a:t>
              </a:r>
              <a:r>
                <a:rPr lang="en-US">
                  <a:sym typeface="+mn-ea"/>
                </a:rPr>
                <a:t>filename</a:t>
              </a:r>
              <a:r>
                <a:rPr lang="en-US">
                  <a:sym typeface="+mn-ea"/>
                </a:rPr>
                <a:t>, img)</a:t>
              </a:r>
              <a:endParaRPr lang="en-US">
                <a:sym typeface="+mn-ea"/>
              </a:endParaRPr>
            </a:p>
            <a:p>
              <a:pPr lvl="1"/>
              <a:r>
                <a:rPr lang="en-US"/>
                <a:t>return img</a:t>
              </a:r>
              <a:endParaRPr lang="en-US"/>
            </a:p>
            <a:p>
              <a:pPr lvl="1"/>
              <a:endParaRPr lang="en-US"/>
            </a:p>
          </p:txBody>
        </p:sp>
        <p:sp>
          <p:nvSpPr>
            <p:cNvPr id="8" name="Text Box 7"/>
            <p:cNvSpPr txBox="1"/>
            <p:nvPr/>
          </p:nvSpPr>
          <p:spPr>
            <a:xfrm>
              <a:off x="1145" y="3199"/>
              <a:ext cx="12995" cy="10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capture &amp; save </a:t>
              </a:r>
              <a:r>
                <a:rPr lang="en-US">
                  <a:sym typeface="+mn-ea"/>
                </a:rPr>
                <a:t>photo  </a:t>
              </a:r>
              <a:r>
                <a:rPr lang="en-US">
                  <a:sym typeface="+mn-ea"/>
                </a:rPr>
                <a:t>dalam function dengan cama </a:t>
              </a:r>
              <a:r>
                <a:rPr lang="en-US" b="1">
                  <a:sym typeface="+mn-ea"/>
                </a:rPr>
                <a:t>capture</a:t>
              </a:r>
              <a:r>
                <a:rPr lang="en-US">
                  <a:sym typeface="+mn-ea"/>
                </a:rPr>
                <a:t>, selanjutnya kita dapat gunakan fucntion tersebut untuk capture photo &amp; save</a:t>
              </a:r>
              <a:endParaRPr lang="en-US">
                <a:sym typeface="+mn-ea"/>
              </a:endParaRPr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990600" y="4951095"/>
            <a:ext cx="5310505" cy="9220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t">
            <a:spAutoFit/>
          </a:bodyPr>
          <a:p>
            <a:pPr marL="0" lvl="1"/>
            <a:r>
              <a:rPr lang="en-US">
                <a:sym typeface="+mn-ea"/>
              </a:rPr>
              <a:t>img </a:t>
            </a:r>
            <a:r>
              <a:rPr lang="en-US"/>
              <a:t>= </a:t>
            </a:r>
            <a:r>
              <a:rPr lang="en-US">
                <a:sym typeface="+mn-ea"/>
              </a:rPr>
              <a:t>capture</a:t>
            </a:r>
            <a:r>
              <a:rPr lang="en-US"/>
              <a:t>('photo_002.jpg')</a:t>
            </a:r>
            <a:endParaRPr lang="en-US"/>
          </a:p>
          <a:p>
            <a:endParaRPr lang="en-US"/>
          </a:p>
          <a:p>
            <a:pPr lvl="0"/>
            <a:r>
              <a:rPr lang="en-US">
                <a:sym typeface="+mn-ea"/>
              </a:rPr>
              <a:t>show_image(img, </a:t>
            </a:r>
            <a:r>
              <a:rPr lang="en-US">
                <a:sym typeface="+mn-ea"/>
              </a:rPr>
              <a:t>title= 'captured photo'</a:t>
            </a:r>
            <a:r>
              <a:rPr lang="en-US">
                <a:sym typeface="+mn-ea"/>
              </a:rPr>
              <a:t>)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s 3"/>
          <p:cNvSpPr/>
          <p:nvPr/>
        </p:nvSpPr>
        <p:spPr>
          <a:xfrm>
            <a:off x="0" y="268605"/>
            <a:ext cx="7428865" cy="1017905"/>
          </a:xfrm>
          <a:prstGeom prst="rect">
            <a:avLst/>
          </a:prstGeom>
          <a:solidFill>
            <a:srgbClr val="BC11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552450" y="455295"/>
            <a:ext cx="600900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3600">
                <a:solidFill>
                  <a:schemeClr val="bg1"/>
                </a:solidFill>
              </a:rPr>
              <a:t>Capture &amp; Save Multiple </a:t>
            </a:r>
            <a:r>
              <a:rPr lang="en-US" sz="3600">
                <a:solidFill>
                  <a:schemeClr val="bg1"/>
                </a:solidFill>
                <a:sym typeface="+mn-ea"/>
              </a:rPr>
              <a:t>Photo </a:t>
            </a:r>
            <a:endParaRPr lang="en-US" sz="360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72465" y="1405890"/>
            <a:ext cx="8251825" cy="2492375"/>
            <a:chOff x="1172" y="3010"/>
            <a:chExt cx="12995" cy="3925"/>
          </a:xfrm>
        </p:grpSpPr>
        <p:sp>
          <p:nvSpPr>
            <p:cNvPr id="5" name="Text Box 4"/>
            <p:cNvSpPr txBox="1"/>
            <p:nvPr/>
          </p:nvSpPr>
          <p:spPr>
            <a:xfrm>
              <a:off x="1673" y="3738"/>
              <a:ext cx="11993" cy="319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 anchor="t">
              <a:spAutoFit/>
            </a:bodyPr>
            <a:p>
              <a:r>
                <a:rPr lang="en-US">
                  <a:sym typeface="+mn-ea"/>
                </a:rPr>
                <a:t>n_photo = 3</a:t>
              </a:r>
              <a:endParaRPr lang="en-US">
                <a:sym typeface="+mn-ea"/>
              </a:endParaRPr>
            </a:p>
            <a:p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for i in range(</a:t>
              </a:r>
              <a:r>
                <a:rPr lang="en-US">
                  <a:sym typeface="+mn-ea"/>
                </a:rPr>
                <a:t>n_photo</a:t>
              </a:r>
              <a:r>
                <a:rPr lang="en-US">
                  <a:sym typeface="+mn-ea"/>
                </a:rPr>
                <a:t>):</a:t>
              </a:r>
              <a:endParaRPr lang="en-US">
                <a:sym typeface="+mn-ea"/>
              </a:endParaRPr>
            </a:p>
            <a:p>
              <a:r>
                <a:rPr lang="en-US">
                  <a:sym typeface="+mn-ea"/>
                </a:rPr>
                <a:t>	name = </a:t>
              </a:r>
              <a:r>
                <a:rPr lang="en-US">
                  <a:sym typeface="+mn-ea"/>
                </a:rPr>
                <a:t>'photo_00%d.jpg' % i</a:t>
              </a:r>
              <a:endParaRPr lang="en-US">
                <a:sym typeface="+mn-ea"/>
              </a:endParaRPr>
            </a:p>
            <a:p>
              <a:pPr marL="0" lvl="1"/>
              <a:r>
                <a:rPr lang="en-US">
                  <a:sym typeface="+mn-ea"/>
                </a:rPr>
                <a:t>	img </a:t>
              </a:r>
              <a:r>
                <a:rPr lang="en-US">
                  <a:sym typeface="+mn-ea"/>
                </a:rPr>
                <a:t>= </a:t>
              </a:r>
              <a:r>
                <a:rPr lang="en-US">
                  <a:sym typeface="+mn-ea"/>
                </a:rPr>
                <a:t>capture</a:t>
              </a:r>
              <a:r>
                <a:rPr lang="en-US">
                  <a:sym typeface="+mn-ea"/>
                </a:rPr>
                <a:t>(</a:t>
              </a:r>
              <a:r>
                <a:rPr lang="en-US">
                  <a:sym typeface="+mn-ea"/>
                </a:rPr>
                <a:t>name</a:t>
              </a:r>
              <a:r>
                <a:rPr lang="en-US">
                  <a:sym typeface="+mn-ea"/>
                </a:rPr>
                <a:t>)</a:t>
              </a:r>
              <a:endParaRPr lang="en-US"/>
            </a:p>
            <a:p>
              <a:pPr lvl="0"/>
              <a:r>
                <a:rPr lang="en-US">
                  <a:sym typeface="+mn-ea"/>
                </a:rPr>
                <a:t>	show_image(img, title= name )</a:t>
              </a:r>
              <a:endParaRPr lang="en-US"/>
            </a:p>
            <a:p>
              <a:endParaRPr lang="en-US"/>
            </a:p>
          </p:txBody>
        </p:sp>
        <p:sp>
          <p:nvSpPr>
            <p:cNvPr id="10" name="Text Box 9"/>
            <p:cNvSpPr txBox="1"/>
            <p:nvPr/>
          </p:nvSpPr>
          <p:spPr>
            <a:xfrm>
              <a:off x="1172" y="3010"/>
              <a:ext cx="12995" cy="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chemeClr val="bg1">
                      <a:lumMod val="85000"/>
                    </a:schemeClr>
                  </a:solidFill>
                </a14:hiddenFill>
              </a:ext>
            </a:extLst>
          </p:spPr>
          <p:txBody>
            <a:bodyPr wrap="square" rtlCol="0" anchor="t">
              <a:spAutoFit/>
            </a:bodyPr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>
                  <a:sym typeface="+mn-ea"/>
                </a:rPr>
                <a:t>buat folder dengan nama </a:t>
              </a:r>
              <a:r>
                <a:rPr lang="en-US" b="1">
                  <a:sym typeface="+mn-ea"/>
                </a:rPr>
                <a:t>photo</a:t>
              </a:r>
              <a:endParaRPr lang="en-US" b="1">
                <a:sym typeface="+mn-ea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4721</Words>
  <Application>WPS Presentation</Application>
  <PresentationFormat>Widescreen</PresentationFormat>
  <Paragraphs>243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Arial</vt:lpstr>
      <vt:lpstr>SimSun</vt:lpstr>
      <vt:lpstr>Wingdings</vt:lpstr>
      <vt:lpstr>Bahnschrift Condensed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Sumber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yunus</cp:lastModifiedBy>
  <cp:revision>249</cp:revision>
  <dcterms:created xsi:type="dcterms:W3CDTF">2020-11-02T10:31:00Z</dcterms:created>
  <dcterms:modified xsi:type="dcterms:W3CDTF">2020-11-30T15:29:33Z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1033-11.2.0.9747</vt:lpwstr>
  </property>
</Properties>
</file>

<file path=docProps/thumbnail.jpeg>
</file>